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9" r:id="rId4"/>
    <p:sldId id="280" r:id="rId5"/>
    <p:sldId id="273" r:id="rId6"/>
    <p:sldId id="261" r:id="rId7"/>
    <p:sldId id="262" r:id="rId8"/>
    <p:sldId id="264" r:id="rId9"/>
    <p:sldId id="281" r:id="rId10"/>
    <p:sldId id="265" r:id="rId11"/>
    <p:sldId id="266" r:id="rId12"/>
    <p:sldId id="269" r:id="rId13"/>
    <p:sldId id="272" r:id="rId14"/>
    <p:sldId id="270" r:id="rId15"/>
    <p:sldId id="276" r:id="rId16"/>
    <p:sldId id="277" r:id="rId17"/>
    <p:sldId id="275" r:id="rId18"/>
    <p:sldId id="278" r:id="rId19"/>
    <p:sldId id="282" r:id="rId20"/>
    <p:sldId id="268" r:id="rId21"/>
    <p:sldId id="267" r:id="rId22"/>
    <p:sldId id="274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C0192-7128-4748-821F-7BEBA0403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14577"/>
            <a:ext cx="12192000" cy="12307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/>
              <a:pPr/>
              <a:t>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3E1B-9F24-3040-9579-0126B443F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SLOGAN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54314-3235-3A40-9D5C-E1907876D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Text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0ECC244-71BE-6440-96ED-523E44CA510C}"/>
              </a:ext>
            </a:extLst>
          </p:cNvPr>
          <p:cNvSpPr txBox="1">
            <a:spLocks noChangeArrowheads="1"/>
          </p:cNvSpPr>
          <p:nvPr/>
        </p:nvSpPr>
        <p:spPr>
          <a:xfrm>
            <a:off x="9162924" y="4020014"/>
            <a:ext cx="1891928" cy="1719262"/>
          </a:xfrm>
          <a:prstGeom prst="rect">
            <a:avLst/>
          </a:prstGeom>
        </p:spPr>
        <p:txBody>
          <a:bodyPr vert="horz" lIns="91440" tIns="91440" rIns="91440" bIns="9144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ea typeface="SimSun" panose="02010600030101010101" pitchFamily="2" charset="-122"/>
              </a:rPr>
              <a:t>Presented by:</a:t>
            </a:r>
          </a:p>
          <a:p>
            <a:endParaRPr lang="en-US" altLang="zh-CN" sz="1400" dirty="0">
              <a:ea typeface="SimSun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SimSun" panose="02010600030101010101" pitchFamily="2" charset="-122"/>
              </a:rPr>
              <a:t>Gilles Bouyer</a:t>
            </a:r>
            <a:endParaRPr lang="en-US" altLang="zh-CN" sz="1600" dirty="0">
              <a:latin typeface="Constantia" panose="02030602050306030303" pitchFamily="18" charset="0"/>
              <a:ea typeface="SimSun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 dirty="0">
              <a:latin typeface="Constantia" panose="02030602050306030303" pitchFamily="18" charset="0"/>
              <a:ea typeface="SimSun" panose="02010600030101010101" pitchFamily="2" charset="-122"/>
            </a:endParaRPr>
          </a:p>
          <a:p>
            <a:r>
              <a:rPr lang="en-US" altLang="zh-CN" sz="1600" dirty="0">
                <a:latin typeface="Constantia" panose="02030602050306030303" pitchFamily="18" charset="0"/>
                <a:ea typeface="SimSun" panose="02010600030101010101" pitchFamily="2" charset="-122"/>
              </a:rPr>
              <a:t>August 24, 2018</a:t>
            </a: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1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21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743836-1C60-E246-B6A7-A28AEFB1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44" y="1853754"/>
            <a:ext cx="9428205" cy="46221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B35F36-428A-3443-9CE3-C8D1C213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87" y="804519"/>
            <a:ext cx="10006996" cy="1049235"/>
          </a:xfrm>
        </p:spPr>
        <p:txBody>
          <a:bodyPr/>
          <a:lstStyle/>
          <a:p>
            <a:r>
              <a:rPr lang="en-US" dirty="0"/>
              <a:t>predict the type of company from ITS slogan</a:t>
            </a:r>
          </a:p>
        </p:txBody>
      </p:sp>
    </p:spTree>
    <p:extLst>
      <p:ext uri="{BB962C8B-B14F-4D97-AF65-F5344CB8AC3E}">
        <p14:creationId xmlns:p14="http://schemas.microsoft.com/office/powerpoint/2010/main" val="364194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6DB-E44E-314E-980B-94A565DB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387" y="804519"/>
            <a:ext cx="10006996" cy="1049235"/>
          </a:xfrm>
        </p:spPr>
        <p:txBody>
          <a:bodyPr/>
          <a:lstStyle/>
          <a:p>
            <a:r>
              <a:rPr lang="en-US" dirty="0"/>
              <a:t>predict the type of company from ITS slogan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43836-1C60-E246-B6A7-A28AEFB1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44" y="1853754"/>
            <a:ext cx="9428205" cy="4622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844372-D13F-0144-94BA-887D115E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93" y="4269807"/>
            <a:ext cx="6290791" cy="11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984376-9B26-764F-B68A-7AD8994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55" y="236110"/>
            <a:ext cx="8497258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Another way to group slogans ?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E64E0-6602-0A41-9BF6-49063E8D5025}"/>
              </a:ext>
            </a:extLst>
          </p:cNvPr>
          <p:cNvSpPr txBox="1"/>
          <p:nvPr/>
        </p:nvSpPr>
        <p:spPr>
          <a:xfrm>
            <a:off x="152209" y="1881040"/>
            <a:ext cx="4461496" cy="2432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Elbow curve indicates there might be 3 clusters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49B5E-974B-D84F-B7D2-40E508D6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98" y="967205"/>
            <a:ext cx="8089556" cy="5433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23DF71-CEF0-344A-B7B7-A79A94EE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548" y="2736650"/>
            <a:ext cx="193982" cy="18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2CE64E0-6602-0A41-9BF6-49063E8D5025}"/>
              </a:ext>
            </a:extLst>
          </p:cNvPr>
          <p:cNvSpPr txBox="1"/>
          <p:nvPr/>
        </p:nvSpPr>
        <p:spPr>
          <a:xfrm>
            <a:off x="390757" y="1211735"/>
            <a:ext cx="9639061" cy="38663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Dynamic </a:t>
            </a:r>
            <a:r>
              <a:rPr lang="en-US" sz="2400" b="1" dirty="0"/>
              <a:t>LDA</a:t>
            </a:r>
            <a:r>
              <a:rPr lang="en-US" sz="2400" dirty="0"/>
              <a:t> was run on MongoDB data  and identified these 3 topics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Develop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World, better, work, make, company, think, great, protect, things, building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Self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Life, health, fit, let, powered, smart, success, come, water, lives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Values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Way, People, Science, Future, Live, Energy, Home, Value, Money, Help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A2A256-C215-6945-B7DD-043E236ACA38}"/>
              </a:ext>
            </a:extLst>
          </p:cNvPr>
          <p:cNvSpPr txBox="1">
            <a:spLocks/>
          </p:cNvSpPr>
          <p:nvPr/>
        </p:nvSpPr>
        <p:spPr>
          <a:xfrm>
            <a:off x="1232191" y="0"/>
            <a:ext cx="7754647" cy="59080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 cluster research MODELING WITH LDA </a:t>
            </a:r>
          </a:p>
        </p:txBody>
      </p:sp>
    </p:spTree>
    <p:extLst>
      <p:ext uri="{BB962C8B-B14F-4D97-AF65-F5344CB8AC3E}">
        <p14:creationId xmlns:p14="http://schemas.microsoft.com/office/powerpoint/2010/main" val="287937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7EE45E-41A1-7B42-B110-D8A0FD7930BC}"/>
              </a:ext>
            </a:extLst>
          </p:cNvPr>
          <p:cNvSpPr txBox="1"/>
          <p:nvPr/>
        </p:nvSpPr>
        <p:spPr>
          <a:xfrm>
            <a:off x="452487" y="919903"/>
            <a:ext cx="10884899" cy="5209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It identified guiding principles and inspiration as main topics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Guiding principles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Don’t Be Evil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Don’t Leave Home Without It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Home of the Whopper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Providing Tomorrow’s Energy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Inspiration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Inspiring Progress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Insure Your Vision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From Vision To Reality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A2A256-C215-6945-B7DD-043E236ACA38}"/>
              </a:ext>
            </a:extLst>
          </p:cNvPr>
          <p:cNvSpPr txBox="1">
            <a:spLocks/>
          </p:cNvSpPr>
          <p:nvPr/>
        </p:nvSpPr>
        <p:spPr>
          <a:xfrm>
            <a:off x="1232191" y="0"/>
            <a:ext cx="7754647" cy="59080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WE RAN TOPIC MODELING with LSA</a:t>
            </a:r>
          </a:p>
        </p:txBody>
      </p:sp>
    </p:spTree>
    <p:extLst>
      <p:ext uri="{BB962C8B-B14F-4D97-AF65-F5344CB8AC3E}">
        <p14:creationId xmlns:p14="http://schemas.microsoft.com/office/powerpoint/2010/main" val="202650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3A2A256-C215-6945-B7DD-043E236ACA38}"/>
              </a:ext>
            </a:extLst>
          </p:cNvPr>
          <p:cNvSpPr txBox="1">
            <a:spLocks/>
          </p:cNvSpPr>
          <p:nvPr/>
        </p:nvSpPr>
        <p:spPr>
          <a:xfrm>
            <a:off x="908897" y="14512"/>
            <a:ext cx="7754647" cy="59080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COMPLEment</a:t>
            </a:r>
            <a:r>
              <a:rPr lang="en-US" sz="2800" dirty="0"/>
              <a:t> slogans with poetry </a:t>
            </a:r>
          </a:p>
        </p:txBody>
      </p:sp>
      <p:sp>
        <p:nvSpPr>
          <p:cNvPr id="11" name="Arrow: Right 14">
            <a:extLst>
              <a:ext uri="{FF2B5EF4-FFF2-40B4-BE49-F238E27FC236}">
                <a16:creationId xmlns:a16="http://schemas.microsoft.com/office/drawing/2014/main" id="{744AAE85-692F-6D48-A980-FFC1BD052CD9}"/>
              </a:ext>
            </a:extLst>
          </p:cNvPr>
          <p:cNvSpPr/>
          <p:nvPr/>
        </p:nvSpPr>
        <p:spPr bwMode="auto">
          <a:xfrm>
            <a:off x="1173801" y="3667950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Arrow: Right 14">
            <a:extLst>
              <a:ext uri="{FF2B5EF4-FFF2-40B4-BE49-F238E27FC236}">
                <a16:creationId xmlns:a16="http://schemas.microsoft.com/office/drawing/2014/main" id="{9ACA49F9-5F9C-2E47-90F5-2FB1CE6DC441}"/>
              </a:ext>
            </a:extLst>
          </p:cNvPr>
          <p:cNvSpPr/>
          <p:nvPr/>
        </p:nvSpPr>
        <p:spPr bwMode="auto">
          <a:xfrm>
            <a:off x="4865943" y="3667949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0255B-8C5C-104F-BB81-908A183AF982}"/>
              </a:ext>
            </a:extLst>
          </p:cNvPr>
          <p:cNvSpPr txBox="1"/>
          <p:nvPr/>
        </p:nvSpPr>
        <p:spPr>
          <a:xfrm>
            <a:off x="-53287" y="3633790"/>
            <a:ext cx="1382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do it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25A2C8-16EE-AF42-9240-CC73679D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33" y="2749640"/>
            <a:ext cx="2770591" cy="2308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58F04A-FAF4-0540-95CB-96E6C454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30" y="5634684"/>
            <a:ext cx="3468839" cy="9190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DC5BE9-72AC-D54D-9E11-08EA2CED389C}"/>
              </a:ext>
            </a:extLst>
          </p:cNvPr>
          <p:cNvSpPr txBox="1"/>
          <p:nvPr/>
        </p:nvSpPr>
        <p:spPr>
          <a:xfrm>
            <a:off x="2593551" y="51022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30677A-5E57-3948-B476-2BEB272B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26" y="5286866"/>
            <a:ext cx="2219405" cy="1012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12FD07-B528-7143-AC04-2AF6A140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057" y="2816875"/>
            <a:ext cx="4278204" cy="21743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8D2FBB-822B-A447-B6B2-6CA7C47B338E}"/>
              </a:ext>
            </a:extLst>
          </p:cNvPr>
          <p:cNvCxnSpPr>
            <a:cxnSpLocks/>
          </p:cNvCxnSpPr>
          <p:nvPr/>
        </p:nvCxnSpPr>
        <p:spPr>
          <a:xfrm flipH="1">
            <a:off x="7623178" y="2816875"/>
            <a:ext cx="489961" cy="9697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3D6658-0FA0-7E41-B27A-57ED3FB8C030}"/>
              </a:ext>
            </a:extLst>
          </p:cNvPr>
          <p:cNvSpPr txBox="1"/>
          <p:nvPr/>
        </p:nvSpPr>
        <p:spPr>
          <a:xfrm>
            <a:off x="7395931" y="2166064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AB23F-9DB2-4743-AF4E-42EBDC3C5C39}"/>
              </a:ext>
            </a:extLst>
          </p:cNvPr>
          <p:cNvSpPr txBox="1"/>
          <p:nvPr/>
        </p:nvSpPr>
        <p:spPr>
          <a:xfrm>
            <a:off x="10240699" y="4095455"/>
            <a:ext cx="177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 of there</a:t>
            </a:r>
          </a:p>
        </p:txBody>
      </p:sp>
      <p:sp>
        <p:nvSpPr>
          <p:cNvPr id="28" name="Arrow: Right 14">
            <a:extLst>
              <a:ext uri="{FF2B5EF4-FFF2-40B4-BE49-F238E27FC236}">
                <a16:creationId xmlns:a16="http://schemas.microsoft.com/office/drawing/2014/main" id="{9EEF016F-76C9-AF46-B1E1-8A1415171361}"/>
              </a:ext>
            </a:extLst>
          </p:cNvPr>
          <p:cNvSpPr/>
          <p:nvPr/>
        </p:nvSpPr>
        <p:spPr bwMode="auto">
          <a:xfrm>
            <a:off x="10086581" y="3628519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07C2D8-C3F4-5A43-9BB3-33ED9F1E9D00}"/>
              </a:ext>
            </a:extLst>
          </p:cNvPr>
          <p:cNvSpPr txBox="1"/>
          <p:nvPr/>
        </p:nvSpPr>
        <p:spPr>
          <a:xfrm>
            <a:off x="4586556" y="642570"/>
            <a:ext cx="1956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Just do it.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07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3A2A256-C215-6945-B7DD-043E236ACA38}"/>
              </a:ext>
            </a:extLst>
          </p:cNvPr>
          <p:cNvSpPr txBox="1">
            <a:spLocks/>
          </p:cNvSpPr>
          <p:nvPr/>
        </p:nvSpPr>
        <p:spPr>
          <a:xfrm>
            <a:off x="908897" y="14512"/>
            <a:ext cx="7754647" cy="59080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COMPLEmenting</a:t>
            </a:r>
            <a:r>
              <a:rPr lang="en-US" sz="2800" dirty="0"/>
              <a:t> slogans with poetry </a:t>
            </a:r>
          </a:p>
        </p:txBody>
      </p:sp>
      <p:sp>
        <p:nvSpPr>
          <p:cNvPr id="11" name="Arrow: Right 14">
            <a:extLst>
              <a:ext uri="{FF2B5EF4-FFF2-40B4-BE49-F238E27FC236}">
                <a16:creationId xmlns:a16="http://schemas.microsoft.com/office/drawing/2014/main" id="{744AAE85-692F-6D48-A980-FFC1BD052CD9}"/>
              </a:ext>
            </a:extLst>
          </p:cNvPr>
          <p:cNvSpPr/>
          <p:nvPr/>
        </p:nvSpPr>
        <p:spPr bwMode="auto">
          <a:xfrm>
            <a:off x="1173801" y="3667950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Arrow: Right 14">
            <a:extLst>
              <a:ext uri="{FF2B5EF4-FFF2-40B4-BE49-F238E27FC236}">
                <a16:creationId xmlns:a16="http://schemas.microsoft.com/office/drawing/2014/main" id="{9ACA49F9-5F9C-2E47-90F5-2FB1CE6DC441}"/>
              </a:ext>
            </a:extLst>
          </p:cNvPr>
          <p:cNvSpPr/>
          <p:nvPr/>
        </p:nvSpPr>
        <p:spPr bwMode="auto">
          <a:xfrm>
            <a:off x="4865943" y="3667949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0255B-8C5C-104F-BB81-908A183AF982}"/>
              </a:ext>
            </a:extLst>
          </p:cNvPr>
          <p:cNvSpPr txBox="1"/>
          <p:nvPr/>
        </p:nvSpPr>
        <p:spPr>
          <a:xfrm>
            <a:off x="-53287" y="3633790"/>
            <a:ext cx="1382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do it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25A2C8-16EE-AF42-9240-CC73679D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33" y="2749640"/>
            <a:ext cx="2770591" cy="2308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58F04A-FAF4-0540-95CB-96E6C454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30" y="5634684"/>
            <a:ext cx="3468839" cy="9190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DC5BE9-72AC-D54D-9E11-08EA2CED389C}"/>
              </a:ext>
            </a:extLst>
          </p:cNvPr>
          <p:cNvSpPr txBox="1"/>
          <p:nvPr/>
        </p:nvSpPr>
        <p:spPr>
          <a:xfrm>
            <a:off x="2593551" y="51022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………………..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30677A-5E57-3948-B476-2BEB272B0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26" y="5286866"/>
            <a:ext cx="2219405" cy="1012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12FD07-B528-7143-AC04-2AF6A140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057" y="2816875"/>
            <a:ext cx="4278204" cy="217435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8D2FBB-822B-A447-B6B2-6CA7C47B338E}"/>
              </a:ext>
            </a:extLst>
          </p:cNvPr>
          <p:cNvCxnSpPr>
            <a:cxnSpLocks/>
          </p:cNvCxnSpPr>
          <p:nvPr/>
        </p:nvCxnSpPr>
        <p:spPr>
          <a:xfrm flipH="1">
            <a:off x="7623178" y="2816875"/>
            <a:ext cx="489961" cy="9697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3D6658-0FA0-7E41-B27A-57ED3FB8C030}"/>
              </a:ext>
            </a:extLst>
          </p:cNvPr>
          <p:cNvSpPr txBox="1"/>
          <p:nvPr/>
        </p:nvSpPr>
        <p:spPr>
          <a:xfrm>
            <a:off x="7395931" y="2166064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AB23F-9DB2-4743-AF4E-42EBDC3C5C39}"/>
              </a:ext>
            </a:extLst>
          </p:cNvPr>
          <p:cNvSpPr txBox="1"/>
          <p:nvPr/>
        </p:nvSpPr>
        <p:spPr>
          <a:xfrm>
            <a:off x="10240699" y="4095455"/>
            <a:ext cx="177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 of there</a:t>
            </a:r>
          </a:p>
        </p:txBody>
      </p:sp>
      <p:sp>
        <p:nvSpPr>
          <p:cNvPr id="28" name="Arrow: Right 14">
            <a:extLst>
              <a:ext uri="{FF2B5EF4-FFF2-40B4-BE49-F238E27FC236}">
                <a16:creationId xmlns:a16="http://schemas.microsoft.com/office/drawing/2014/main" id="{9EEF016F-76C9-AF46-B1E1-8A1415171361}"/>
              </a:ext>
            </a:extLst>
          </p:cNvPr>
          <p:cNvSpPr/>
          <p:nvPr/>
        </p:nvSpPr>
        <p:spPr bwMode="auto">
          <a:xfrm>
            <a:off x="10086581" y="3628519"/>
            <a:ext cx="775756" cy="47220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207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123F3-28FF-114E-A4E4-78CB742E7200}"/>
              </a:ext>
            </a:extLst>
          </p:cNvPr>
          <p:cNvSpPr txBox="1"/>
          <p:nvPr/>
        </p:nvSpPr>
        <p:spPr>
          <a:xfrm>
            <a:off x="4586556" y="642570"/>
            <a:ext cx="27049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Just do it</a:t>
            </a:r>
          </a:p>
          <a:p>
            <a:endParaRPr lang="en-US" sz="3600" dirty="0"/>
          </a:p>
          <a:p>
            <a:r>
              <a:rPr lang="en-US" sz="3600" dirty="0"/>
              <a:t>Out of there </a:t>
            </a:r>
          </a:p>
        </p:txBody>
      </p:sp>
    </p:spTree>
    <p:extLst>
      <p:ext uri="{BB962C8B-B14F-4D97-AF65-F5344CB8AC3E}">
        <p14:creationId xmlns:p14="http://schemas.microsoft.com/office/powerpoint/2010/main" val="406745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818D-3E6D-534B-8C1B-2C006061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Complementing slogans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02782-EB81-FF47-BBF0-AA0C8CA9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96" y="1641904"/>
            <a:ext cx="6972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9FE2-B38F-004E-96AB-C0D6893C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780" y="2658032"/>
            <a:ext cx="4454950" cy="1049235"/>
          </a:xfrm>
        </p:spPr>
        <p:txBody>
          <a:bodyPr>
            <a:normAutofit/>
          </a:bodyPr>
          <a:lstStyle/>
          <a:p>
            <a:r>
              <a:rPr lang="en-US" sz="5400" dirty="0"/>
              <a:t>THANK YOU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F6934-10BF-D141-84F5-7FBB50F8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76200"/>
            <a:ext cx="118237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4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8E9FE2-B38F-004E-96AB-C0D6893C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408" y="1534438"/>
            <a:ext cx="7405874" cy="281377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THANK YOU 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435465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D356384-AA06-485D-9636-EB17EFE5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D11ECD-703D-41EC-8EF6-8AAD971B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27126-F68C-2F4F-B0C2-CA1F0AA3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86AD0-6D8F-0D41-BD85-75DF4B3F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6" y="556386"/>
            <a:ext cx="3687168" cy="2341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343B45-A8F5-9A4C-8DDD-1DEB9DC13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508" y="775984"/>
            <a:ext cx="3693150" cy="1901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5779A-71E2-3845-821F-605E35619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33" y="3416558"/>
            <a:ext cx="3687168" cy="193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E8D8E-95EA-A74A-8FA2-42CD974E9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508" y="3558097"/>
            <a:ext cx="3693150" cy="165268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DB9CC5-B3CE-47A0-9E65-9BA6DF87A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B685894-6C5B-4457-AAAF-D072E1C13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98CCF0-2A50-4A7C-8DB2-0A6D9B6D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94FCF7-E44E-614B-92EF-EC7DFDAEE132}"/>
              </a:ext>
            </a:extLst>
          </p:cNvPr>
          <p:cNvSpPr txBox="1"/>
          <p:nvPr/>
        </p:nvSpPr>
        <p:spPr>
          <a:xfrm>
            <a:off x="8577807" y="3711310"/>
            <a:ext cx="3748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Gathered 675 slogans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Dow Jones &amp; S&amp;P </a:t>
            </a:r>
          </a:p>
        </p:txBody>
      </p:sp>
    </p:spTree>
    <p:extLst>
      <p:ext uri="{BB962C8B-B14F-4D97-AF65-F5344CB8AC3E}">
        <p14:creationId xmlns:p14="http://schemas.microsoft.com/office/powerpoint/2010/main" val="85681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29291-1C91-D14B-9D61-50C2ED22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APPENDIX</a:t>
            </a:r>
          </a:p>
        </p:txBody>
      </p:sp>
      <p:pic>
        <p:nvPicPr>
          <p:cNvPr id="6" name="Graphic 5" descr="Paperclip">
            <a:extLst>
              <a:ext uri="{FF2B5EF4-FFF2-40B4-BE49-F238E27FC236}">
                <a16:creationId xmlns:a16="http://schemas.microsoft.com/office/drawing/2014/main" id="{FDA9A8DC-CB93-4165-805E-F304F296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0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9D83-2836-4C4C-9BA3-04654392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74D-7372-5D42-85A1-9FB75B5B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315FE-217A-1F4A-BC65-F8C669DC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9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9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73A5-4B46-E949-A65A-A44871F9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33438" cy="469804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 Embedding AND SILHOUETTE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00340-D1C1-8147-A41C-B104924F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2" y="768635"/>
            <a:ext cx="2904557" cy="2316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95C45-2782-574C-8B57-20400840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6" y="3275404"/>
            <a:ext cx="2948654" cy="2309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587AB-1AF5-BD4B-AC72-13AC4369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501" y="768636"/>
            <a:ext cx="2904557" cy="2274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6C917-1866-2142-8FBA-906A3C954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76" y="3275404"/>
            <a:ext cx="2904557" cy="230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0604E-A642-6041-ACB8-E46FA4DE3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40" y="774030"/>
            <a:ext cx="2894747" cy="2280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86767-F45D-174A-9C80-419DA1BB0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89" y="3260710"/>
            <a:ext cx="2894748" cy="2325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C0BF7D-B294-C04B-83E3-DF6F30D54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5168" y="768636"/>
            <a:ext cx="2996832" cy="228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74355-861F-EF4F-9CD4-C26F01AA6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1194" y="3275404"/>
            <a:ext cx="3000807" cy="2309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2A37B-B98D-974D-B0A5-28CDFC9A3AF6}"/>
              </a:ext>
            </a:extLst>
          </p:cNvPr>
          <p:cNvSpPr txBox="1"/>
          <p:nvPr/>
        </p:nvSpPr>
        <p:spPr>
          <a:xfrm>
            <a:off x="976184" y="606716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Clusters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51BD9-B133-674D-9E16-37E874E8FE37}"/>
              </a:ext>
            </a:extLst>
          </p:cNvPr>
          <p:cNvSpPr txBox="1"/>
          <p:nvPr/>
        </p:nvSpPr>
        <p:spPr>
          <a:xfrm>
            <a:off x="4103617" y="606716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Clusters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96D75-6E07-F946-B97C-BCF7043CEA80}"/>
              </a:ext>
            </a:extLst>
          </p:cNvPr>
          <p:cNvSpPr txBox="1"/>
          <p:nvPr/>
        </p:nvSpPr>
        <p:spPr>
          <a:xfrm>
            <a:off x="6850936" y="606716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E9E4B-6A5A-1444-9F21-442AACCFA369}"/>
              </a:ext>
            </a:extLst>
          </p:cNvPr>
          <p:cNvSpPr txBox="1"/>
          <p:nvPr/>
        </p:nvSpPr>
        <p:spPr>
          <a:xfrm>
            <a:off x="9878341" y="606716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Clusters</a:t>
            </a:r>
          </a:p>
        </p:txBody>
      </p:sp>
    </p:spTree>
    <p:extLst>
      <p:ext uri="{BB962C8B-B14F-4D97-AF65-F5344CB8AC3E}">
        <p14:creationId xmlns:p14="http://schemas.microsoft.com/office/powerpoint/2010/main" val="141025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27559F-D035-F444-BC42-D2BEF257C37A}"/>
              </a:ext>
            </a:extLst>
          </p:cNvPr>
          <p:cNvSpPr txBox="1">
            <a:spLocks/>
          </p:cNvSpPr>
          <p:nvPr/>
        </p:nvSpPr>
        <p:spPr>
          <a:xfrm>
            <a:off x="5804809" y="273915"/>
            <a:ext cx="701725" cy="3833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83665-5655-9F46-B472-12FD363C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64" y="1215423"/>
            <a:ext cx="4145235" cy="527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23A44-853B-7A4D-8185-7F02A5DA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770" y="1203066"/>
            <a:ext cx="1102931" cy="5471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3A674-862D-D44D-99C0-385C70F2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083" y="1334180"/>
            <a:ext cx="2199687" cy="51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770BA-2CC8-C748-8CBE-3E48C4DB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44" b="-2"/>
          <a:stretch/>
        </p:blipFill>
        <p:spPr>
          <a:xfrm>
            <a:off x="0" y="1255257"/>
            <a:ext cx="7308077" cy="546168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E40B1A1-D2CB-F94F-8578-CB8B01653C4C}"/>
              </a:ext>
            </a:extLst>
          </p:cNvPr>
          <p:cNvSpPr txBox="1">
            <a:spLocks/>
          </p:cNvSpPr>
          <p:nvPr/>
        </p:nvSpPr>
        <p:spPr>
          <a:xfrm>
            <a:off x="7392601" y="170709"/>
            <a:ext cx="4741737" cy="79823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SOME INSIGHTS</a:t>
            </a:r>
            <a:endParaRPr lang="en-US" sz="5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E85CB5-30F0-7741-B8A2-A048853AB867}"/>
              </a:ext>
            </a:extLst>
          </p:cNvPr>
          <p:cNvSpPr txBox="1"/>
          <p:nvPr/>
        </p:nvSpPr>
        <p:spPr>
          <a:xfrm>
            <a:off x="7286600" y="1255257"/>
            <a:ext cx="49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~half slogans contains 3 or 4 words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6F65FC-8A0E-AE4F-B84B-6C4676B8A88B}"/>
              </a:ext>
            </a:extLst>
          </p:cNvPr>
          <p:cNvCxnSpPr>
            <a:cxnSpLocks/>
          </p:cNvCxnSpPr>
          <p:nvPr/>
        </p:nvCxnSpPr>
        <p:spPr>
          <a:xfrm>
            <a:off x="7392601" y="1112101"/>
            <a:ext cx="4287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9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164AFC8-5B84-A64C-A880-2B558E57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601" y="170709"/>
            <a:ext cx="4741737" cy="798237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5400" dirty="0"/>
              <a:t>SOME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A4D98-8DF0-034C-899F-F89D280A59DB}"/>
              </a:ext>
            </a:extLst>
          </p:cNvPr>
          <p:cNvSpPr txBox="1"/>
          <p:nvPr/>
        </p:nvSpPr>
        <p:spPr>
          <a:xfrm>
            <a:off x="7521383" y="1255257"/>
            <a:ext cx="4030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Half of the words are nouns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13% are verbs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51B3A-4DD1-6B4D-A2F1-4329D0C16E11}"/>
              </a:ext>
            </a:extLst>
          </p:cNvPr>
          <p:cNvCxnSpPr>
            <a:cxnSpLocks/>
          </p:cNvCxnSpPr>
          <p:nvPr/>
        </p:nvCxnSpPr>
        <p:spPr>
          <a:xfrm>
            <a:off x="7392601" y="1112101"/>
            <a:ext cx="4287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80D2F1A-BDCC-BA47-9A4B-6FBA9754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254"/>
            <a:ext cx="11335050" cy="47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984376-9B26-764F-B68A-7AD8994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82" y="39255"/>
            <a:ext cx="11956518" cy="590801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4000" dirty="0"/>
              <a:t>“World” and “Life”  are most used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001F86-2A7E-C04E-9863-D8188924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53" y="668755"/>
            <a:ext cx="9222793" cy="610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FD9737-C6ED-484E-974B-83FB8E3B5E68}"/>
              </a:ext>
            </a:extLst>
          </p:cNvPr>
          <p:cNvCxnSpPr>
            <a:cxnSpLocks/>
          </p:cNvCxnSpPr>
          <p:nvPr/>
        </p:nvCxnSpPr>
        <p:spPr>
          <a:xfrm>
            <a:off x="719952" y="630056"/>
            <a:ext cx="81769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73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984376-9B26-764F-B68A-7AD8994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00" y="99861"/>
            <a:ext cx="9728252" cy="590801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4900" dirty="0"/>
              <a:t>Life is the most social word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022097-6BF6-8641-BD87-5ACFAD25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91" y="690662"/>
            <a:ext cx="8748953" cy="60750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FD6088-5EFF-9944-B2AC-AAF7B5B84E2A}"/>
              </a:ext>
            </a:extLst>
          </p:cNvPr>
          <p:cNvCxnSpPr>
            <a:cxnSpLocks/>
          </p:cNvCxnSpPr>
          <p:nvPr/>
        </p:nvCxnSpPr>
        <p:spPr>
          <a:xfrm>
            <a:off x="719952" y="630056"/>
            <a:ext cx="81769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4B6802-9048-6848-A0A5-B3BA638954C6}"/>
              </a:ext>
            </a:extLst>
          </p:cNvPr>
          <p:cNvSpPr txBox="1"/>
          <p:nvPr/>
        </p:nvSpPr>
        <p:spPr>
          <a:xfrm>
            <a:off x="4982585" y="3888804"/>
            <a:ext cx="62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332774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9984376-9B26-764F-B68A-7AD8994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SLOGANS AND GICS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E64E0-6602-0A41-9BF6-49063E8D5025}"/>
              </a:ext>
            </a:extLst>
          </p:cNvPr>
          <p:cNvSpPr txBox="1"/>
          <p:nvPr/>
        </p:nvSpPr>
        <p:spPr>
          <a:xfrm>
            <a:off x="871542" y="2015732"/>
            <a:ext cx="545782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Company classification developed by Standards &amp; Poor’s and MSCI (research)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We build a model to predict which slogans belongs to which type of company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1D8AB-6ECE-F74E-BD7E-05CFF880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66" y="-5710"/>
            <a:ext cx="5875928" cy="61207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0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984376-9B26-764F-B68A-7AD8994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90801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4800" dirty="0"/>
              <a:t>Logistic Prediction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E64E0-6602-0A41-9BF6-49063E8D5025}"/>
              </a:ext>
            </a:extLst>
          </p:cNvPr>
          <p:cNvSpPr txBox="1"/>
          <p:nvPr/>
        </p:nvSpPr>
        <p:spPr>
          <a:xfrm>
            <a:off x="223736" y="3029109"/>
            <a:ext cx="147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96% score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5C29F-9684-1545-B6A5-3FCABFCB1275}"/>
              </a:ext>
            </a:extLst>
          </p:cNvPr>
          <p:cNvSpPr txBox="1"/>
          <p:nvPr/>
        </p:nvSpPr>
        <p:spPr>
          <a:xfrm>
            <a:off x="2134611" y="284444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45CA0-581A-E949-92A4-F9BCA3B64583}"/>
              </a:ext>
            </a:extLst>
          </p:cNvPr>
          <p:cNvSpPr txBox="1"/>
          <p:nvPr/>
        </p:nvSpPr>
        <p:spPr>
          <a:xfrm>
            <a:off x="4364477" y="6063819"/>
            <a:ext cx="131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E48-22AB-5B4E-9846-39E450BA23E5}"/>
              </a:ext>
            </a:extLst>
          </p:cNvPr>
          <p:cNvSpPr txBox="1"/>
          <p:nvPr/>
        </p:nvSpPr>
        <p:spPr>
          <a:xfrm>
            <a:off x="6611567" y="6063819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E5E14-CBA7-114F-83E1-06AA8AEAF4D3}"/>
              </a:ext>
            </a:extLst>
          </p:cNvPr>
          <p:cNvSpPr txBox="1"/>
          <p:nvPr/>
        </p:nvSpPr>
        <p:spPr>
          <a:xfrm>
            <a:off x="8547371" y="6063819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2C98B-1847-6045-841F-AC4D4C98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994" y="885133"/>
            <a:ext cx="7912100" cy="4978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2A26E6-CF0E-4249-A686-EAE5F6ED1443}"/>
              </a:ext>
            </a:extLst>
          </p:cNvPr>
          <p:cNvCxnSpPr>
            <a:cxnSpLocks/>
          </p:cNvCxnSpPr>
          <p:nvPr/>
        </p:nvCxnSpPr>
        <p:spPr>
          <a:xfrm>
            <a:off x="223736" y="590801"/>
            <a:ext cx="80800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6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CF641-60E2-3941-8415-278FEB8E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84" y="1150036"/>
            <a:ext cx="7543800" cy="5397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4B838A-9EAF-4540-9CCB-63495478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590801"/>
          </a:xfr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 sz="4800" dirty="0"/>
              <a:t>CONFUSION MATRIX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CFD8FA-4C4A-3D4F-A5B8-69B2043139B8}"/>
              </a:ext>
            </a:extLst>
          </p:cNvPr>
          <p:cNvCxnSpPr>
            <a:cxnSpLocks/>
          </p:cNvCxnSpPr>
          <p:nvPr/>
        </p:nvCxnSpPr>
        <p:spPr>
          <a:xfrm>
            <a:off x="223736" y="590801"/>
            <a:ext cx="55592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898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1792</TotalTime>
  <Words>312</Words>
  <Application>Microsoft Macintosh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SimSun</vt:lpstr>
      <vt:lpstr>Arial</vt:lpstr>
      <vt:lpstr>Constantia</vt:lpstr>
      <vt:lpstr>Gill Sans MT</vt:lpstr>
      <vt:lpstr>Gallery</vt:lpstr>
      <vt:lpstr>SLOGAN ANALYSIS</vt:lpstr>
      <vt:lpstr>Examples</vt:lpstr>
      <vt:lpstr>PowerPoint Presentation</vt:lpstr>
      <vt:lpstr>SOME INSIGHTS</vt:lpstr>
      <vt:lpstr>“World” and “Life”  are most used</vt:lpstr>
      <vt:lpstr>Life is the most social word</vt:lpstr>
      <vt:lpstr>SLOGANS AND GICS</vt:lpstr>
      <vt:lpstr>Logistic Prediction Model</vt:lpstr>
      <vt:lpstr>CONFUSION MATRIX</vt:lpstr>
      <vt:lpstr>predict the type of company from ITS slogan</vt:lpstr>
      <vt:lpstr>predict the type of company from ITS slogan</vt:lpstr>
      <vt:lpstr>Another way to group slogans ? </vt:lpstr>
      <vt:lpstr>PowerPoint Presentation</vt:lpstr>
      <vt:lpstr>PowerPoint Presentation</vt:lpstr>
      <vt:lpstr>PowerPoint Presentation</vt:lpstr>
      <vt:lpstr>PowerPoint Presentation</vt:lpstr>
      <vt:lpstr>Complementing slogans</vt:lpstr>
      <vt:lpstr>THANK YOU !</vt:lpstr>
      <vt:lpstr>THANK YOU !</vt:lpstr>
      <vt:lpstr>APPENDIX</vt:lpstr>
      <vt:lpstr>PowerPoint Presentation</vt:lpstr>
      <vt:lpstr>Neighbor Embedding AND SILHOUETTE CURVES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SLOGAN ANALYSIS</dc:title>
  <dc:creator>Bouyer, Gilles G</dc:creator>
  <cp:lastModifiedBy>Bouyer, Gilles G</cp:lastModifiedBy>
  <cp:revision>36</cp:revision>
  <dcterms:created xsi:type="dcterms:W3CDTF">2018-08-21T08:39:48Z</dcterms:created>
  <dcterms:modified xsi:type="dcterms:W3CDTF">2018-08-24T15:27:09Z</dcterms:modified>
</cp:coreProperties>
</file>